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63" r:id="rId6"/>
    <p:sldId id="262" r:id="rId7"/>
    <p:sldId id="260" r:id="rId8"/>
    <p:sldId id="274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0" r:id="rId18"/>
    <p:sldId id="273" r:id="rId19"/>
    <p:sldId id="281" r:id="rId20"/>
    <p:sldId id="282" r:id="rId21"/>
    <p:sldId id="283" r:id="rId22"/>
    <p:sldId id="261" r:id="rId23"/>
  </p:sldIdLst>
  <p:sldSz cx="20104100" cy="11309350"/>
  <p:notesSz cx="20104100" cy="1130935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Source Serif Pro" panose="02040603050405020204" pitchFamily="18" charset="0"/>
      <p:regular r:id="rId36"/>
      <p:bold r:id="rId37"/>
      <p:italic r:id="rId38"/>
      <p:boldItalic r:id="rId39"/>
    </p:embeddedFont>
    <p:embeddedFont>
      <p:font typeface="SourceSerifPro-BoldIt" panose="020B0604020202020204" charset="0"/>
      <p:bold r:id="rId40"/>
      <p:italic r:id="rId41"/>
      <p:boldItalic r:id="rId42"/>
    </p:embeddedFont>
    <p:embeddedFont>
      <p:font typeface="Trebuchet MS" panose="020B060302020202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4DAAE5-BC6F-45E6-AADD-80D20109AF2B}" v="90" dt="2023-03-21T13:18:13.9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3"/>
    <p:restoredTop sz="94679"/>
  </p:normalViewPr>
  <p:slideViewPr>
    <p:cSldViewPr>
      <p:cViewPr varScale="1">
        <p:scale>
          <a:sx n="62" d="100"/>
          <a:sy n="62" d="100"/>
        </p:scale>
        <p:origin x="52" y="1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6.fntdata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6.xml"/><Relationship Id="rId41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352C4D"/>
                </a:solidFill>
                <a:latin typeface="Source Serif Pro"/>
                <a:cs typeface="Source Serif 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352C4D"/>
                </a:solidFill>
                <a:latin typeface="Source Serif Pro"/>
                <a:cs typeface="Source Serif 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2367471" y="3465887"/>
            <a:ext cx="4893944" cy="6234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352C4D"/>
                </a:solidFill>
                <a:latin typeface="Source Serif Pro"/>
                <a:cs typeface="Source Serif Pr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352C4D"/>
                </a:solidFill>
                <a:latin typeface="Source Serif Pro"/>
                <a:cs typeface="Source Serif 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88464" y="5383922"/>
            <a:ext cx="13927171" cy="52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352C4D"/>
                </a:solidFill>
                <a:latin typeface="Source Serif Pro"/>
                <a:cs typeface="Source Serif 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laudt/iNSPiREBad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65588" y="0"/>
            <a:ext cx="7261859" cy="11308715"/>
          </a:xfrm>
          <a:custGeom>
            <a:avLst/>
            <a:gdLst/>
            <a:ahLst/>
            <a:cxnLst/>
            <a:rect l="l" t="t" r="r" b="b"/>
            <a:pathLst>
              <a:path w="7261859" h="11308715">
                <a:moveTo>
                  <a:pt x="7261559" y="0"/>
                </a:moveTo>
                <a:lnTo>
                  <a:pt x="0" y="0"/>
                </a:lnTo>
                <a:lnTo>
                  <a:pt x="0" y="11308556"/>
                </a:lnTo>
                <a:lnTo>
                  <a:pt x="7261559" y="11308556"/>
                </a:lnTo>
                <a:lnTo>
                  <a:pt x="7261559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35" y="5235"/>
            <a:ext cx="367030" cy="11303635"/>
          </a:xfrm>
          <a:custGeom>
            <a:avLst/>
            <a:gdLst/>
            <a:ahLst/>
            <a:cxnLst/>
            <a:rect l="l" t="t" r="r" b="b"/>
            <a:pathLst>
              <a:path w="367030" h="11303635">
                <a:moveTo>
                  <a:pt x="366470" y="0"/>
                </a:moveTo>
                <a:lnTo>
                  <a:pt x="0" y="0"/>
                </a:lnTo>
                <a:lnTo>
                  <a:pt x="0" y="11303320"/>
                </a:lnTo>
                <a:lnTo>
                  <a:pt x="366470" y="11303320"/>
                </a:lnTo>
                <a:lnTo>
                  <a:pt x="366470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0358" y="376951"/>
            <a:ext cx="11079442" cy="16821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628009"/>
            <a:ext cx="9779806" cy="2680546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962FEFA9-2416-A0B5-ACA2-9F03BC7BC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54" y="7694463"/>
            <a:ext cx="4396449" cy="940900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7CB74DDA-924C-E3A3-60CE-6C3C6B1D3F58}"/>
              </a:ext>
            </a:extLst>
          </p:cNvPr>
          <p:cNvSpPr txBox="1">
            <a:spLocks/>
          </p:cNvSpPr>
          <p:nvPr/>
        </p:nvSpPr>
        <p:spPr>
          <a:xfrm>
            <a:off x="1289050" y="2673987"/>
            <a:ext cx="10263548" cy="37055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12000" b="1" i="1" kern="0" spc="10" dirty="0">
                <a:solidFill>
                  <a:sysClr val="windowText" lastClr="000000"/>
                </a:solidFill>
                <a:latin typeface="Georgia" panose="02040502050405020303" pitchFamily="18" charset="0"/>
                <a:cs typeface="SourceSerifPro-BoldIt"/>
              </a:rPr>
              <a:t>Computer Engineering</a:t>
            </a:r>
            <a:endParaRPr lang="en-US" sz="12000" kern="0" dirty="0">
              <a:solidFill>
                <a:sysClr val="windowText" lastClr="000000"/>
              </a:solidFill>
              <a:latin typeface="Georgia" panose="02040502050405020303" pitchFamily="18" charset="0"/>
              <a:cs typeface="SourceSerifPro-BoldI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3E9FB-ECDF-DD18-A2BD-FAA9AF7B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4" y="-746125"/>
            <a:ext cx="19233615" cy="7620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6A12CB-56AE-F2E4-7D39-50CD2B1FFEDC}"/>
              </a:ext>
            </a:extLst>
          </p:cNvPr>
          <p:cNvSpPr txBox="1">
            <a:spLocks/>
          </p:cNvSpPr>
          <p:nvPr/>
        </p:nvSpPr>
        <p:spPr>
          <a:xfrm>
            <a:off x="435603" y="7254875"/>
            <a:ext cx="19243959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ysClr val="windowText" lastClr="000000"/>
                </a:solidFill>
              </a:rPr>
              <a:t>Here we are bringing in some libraries of code that help us do what we want without starting from scratch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ysClr val="windowText" lastClr="000000"/>
                </a:solidFill>
              </a:rPr>
              <a:t>We also tell the computer some basic things about this code, like the size of the screen</a:t>
            </a:r>
          </a:p>
        </p:txBody>
      </p:sp>
    </p:spTree>
    <p:extLst>
      <p:ext uri="{BB962C8B-B14F-4D97-AF65-F5344CB8AC3E}">
        <p14:creationId xmlns:p14="http://schemas.microsoft.com/office/powerpoint/2010/main" val="444023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6A12CB-56AE-F2E4-7D39-50CD2B1FFEDC}"/>
              </a:ext>
            </a:extLst>
          </p:cNvPr>
          <p:cNvSpPr txBox="1">
            <a:spLocks/>
          </p:cNvSpPr>
          <p:nvPr/>
        </p:nvSpPr>
        <p:spPr>
          <a:xfrm>
            <a:off x="435603" y="7254875"/>
            <a:ext cx="19243959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ysClr val="windowText" lastClr="000000"/>
                </a:solidFill>
              </a:rPr>
              <a:t>Each item in this grid (0x00) represents a series of eight 1’s or 0’s that tell the screen if we want a pixel to turn 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ysClr val="windowText" lastClr="000000"/>
                </a:solidFill>
              </a:rPr>
              <a:t>Example: 0x01 -&gt; 0000 0001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ysClr val="windowText" lastClr="000000"/>
                </a:solidFill>
              </a:rPr>
              <a:t>Remember, we have to tell the computer exactly what we want to do!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C126B-E1DD-2CB0-6B55-DB1D58F57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25" y="0"/>
            <a:ext cx="16859340" cy="72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72D1A9-4383-CB8E-7B63-34ADB4777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79" y="1158875"/>
            <a:ext cx="19557941" cy="95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87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4505C-7870-078B-0AB7-0ED2007F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74" y="2949575"/>
            <a:ext cx="1885535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03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6A12CB-56AE-F2E4-7D39-50CD2B1FFEDC}"/>
              </a:ext>
            </a:extLst>
          </p:cNvPr>
          <p:cNvSpPr txBox="1">
            <a:spLocks/>
          </p:cNvSpPr>
          <p:nvPr/>
        </p:nvSpPr>
        <p:spPr>
          <a:xfrm>
            <a:off x="2279650" y="10090150"/>
            <a:ext cx="1518458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17" kern="0" dirty="0">
                <a:solidFill>
                  <a:sysClr val="windowText" lastClr="000000"/>
                </a:solidFill>
              </a:rPr>
              <a:t>This is where we tell the computer how to write our name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617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01800-1EB5-3D26-A65A-B30BAE63B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93"/>
          <a:stretch/>
        </p:blipFill>
        <p:spPr>
          <a:xfrm>
            <a:off x="2813050" y="560536"/>
            <a:ext cx="13335000" cy="92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2FBD65-9AD8-D24F-B42C-3822FEA98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649941"/>
            <a:ext cx="14117129" cy="100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8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101794D9-7CC4-9642-9033-B83741AADFA0}"/>
              </a:ext>
            </a:extLst>
          </p:cNvPr>
          <p:cNvSpPr txBox="1">
            <a:spLocks/>
          </p:cNvSpPr>
          <p:nvPr/>
        </p:nvSpPr>
        <p:spPr>
          <a:xfrm>
            <a:off x="1476232" y="644755"/>
            <a:ext cx="6747017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6600" b="1" i="1" kern="0" spc="10" dirty="0">
                <a:solidFill>
                  <a:sysClr val="windowText" lastClr="000000"/>
                </a:solidFill>
                <a:latin typeface="Georgia" panose="02040502050405020303" pitchFamily="18" charset="0"/>
                <a:cs typeface="SourceSerifPro-BoldIt"/>
              </a:rPr>
              <a:t>Next steps</a:t>
            </a:r>
            <a:endParaRPr lang="en-US" sz="6000" kern="0" dirty="0">
              <a:solidFill>
                <a:sysClr val="windowText" lastClr="000000"/>
              </a:solidFill>
              <a:latin typeface="Georgia" panose="02040502050405020303" pitchFamily="18" charset="0"/>
              <a:cs typeface="SourceSerifPro-BoldIt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EB6CC67D-4460-5448-B7D5-DB8B489461C7}"/>
              </a:ext>
            </a:extLst>
          </p:cNvPr>
          <p:cNvSpPr/>
          <p:nvPr/>
        </p:nvSpPr>
        <p:spPr>
          <a:xfrm>
            <a:off x="376951" y="376951"/>
            <a:ext cx="748665" cy="1361440"/>
          </a:xfrm>
          <a:custGeom>
            <a:avLst/>
            <a:gdLst/>
            <a:ahLst/>
            <a:cxnLst/>
            <a:rect l="l" t="t" r="r" b="b"/>
            <a:pathLst>
              <a:path w="748665" h="1361439">
                <a:moveTo>
                  <a:pt x="748668" y="0"/>
                </a:moveTo>
                <a:lnTo>
                  <a:pt x="0" y="0"/>
                </a:lnTo>
                <a:lnTo>
                  <a:pt x="0" y="1361215"/>
                </a:lnTo>
                <a:lnTo>
                  <a:pt x="748668" y="1361215"/>
                </a:lnTo>
                <a:lnTo>
                  <a:pt x="748668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D3214E5-1DFE-084E-9557-2AD37B1DEDDC}"/>
              </a:ext>
            </a:extLst>
          </p:cNvPr>
          <p:cNvSpPr/>
          <p:nvPr/>
        </p:nvSpPr>
        <p:spPr>
          <a:xfrm>
            <a:off x="12465588" y="0"/>
            <a:ext cx="7261859" cy="11308715"/>
          </a:xfrm>
          <a:custGeom>
            <a:avLst/>
            <a:gdLst/>
            <a:ahLst/>
            <a:cxnLst/>
            <a:rect l="l" t="t" r="r" b="b"/>
            <a:pathLst>
              <a:path w="7261859" h="11308715">
                <a:moveTo>
                  <a:pt x="7261559" y="0"/>
                </a:moveTo>
                <a:lnTo>
                  <a:pt x="0" y="0"/>
                </a:lnTo>
                <a:lnTo>
                  <a:pt x="0" y="11308556"/>
                </a:lnTo>
                <a:lnTo>
                  <a:pt x="7261559" y="11308556"/>
                </a:lnTo>
                <a:lnTo>
                  <a:pt x="7261559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D1602B85-889C-0D46-9BBF-F55C3442C7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57" y="395849"/>
            <a:ext cx="11079442" cy="16821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25D24-1AB5-4289-C1CB-07F3A98E4CEC}"/>
              </a:ext>
            </a:extLst>
          </p:cNvPr>
          <p:cNvSpPr txBox="1">
            <a:spLocks/>
          </p:cNvSpPr>
          <p:nvPr/>
        </p:nvSpPr>
        <p:spPr>
          <a:xfrm>
            <a:off x="624636" y="3497878"/>
            <a:ext cx="11079442" cy="54102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ysClr val="windowText" lastClr="000000"/>
                </a:solidFill>
              </a:rPr>
              <a:t>Play around with the code. Try and make some changes. Does it do what you thought it would?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ysClr val="windowText" lastClr="000000"/>
                </a:solidFill>
              </a:rPr>
              <a:t>Open the Advanced Project and upload it to your board.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280AB-D547-9ADE-3EAF-E8FFDFB4F601}"/>
              </a:ext>
            </a:extLst>
          </p:cNvPr>
          <p:cNvSpPr txBox="1">
            <a:spLocks/>
          </p:cNvSpPr>
          <p:nvPr/>
        </p:nvSpPr>
        <p:spPr>
          <a:xfrm>
            <a:off x="13149578" y="3292475"/>
            <a:ext cx="5817710" cy="8929174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617" kern="0" dirty="0">
                <a:solidFill>
                  <a:schemeClr val="bg1"/>
                </a:solidFill>
              </a:rPr>
              <a:t>Ideas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chemeClr val="bg1"/>
                </a:solidFill>
              </a:rPr>
              <a:t>Change the font size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chemeClr val="bg1"/>
                </a:solidFill>
              </a:rPr>
              <a:t>Move the cursor around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chemeClr val="bg1"/>
                </a:solidFill>
              </a:rPr>
              <a:t>Change some of the numbers in </a:t>
            </a:r>
            <a:r>
              <a:rPr lang="en-US" sz="4617" kern="0" dirty="0" err="1">
                <a:solidFill>
                  <a:schemeClr val="bg1"/>
                </a:solidFill>
              </a:rPr>
              <a:t>logo_bmp</a:t>
            </a:r>
            <a:endParaRPr lang="en-US" sz="4617" kern="0" dirty="0">
              <a:solidFill>
                <a:schemeClr val="bg1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en-US" sz="48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243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101794D9-7CC4-9642-9033-B83741AADFA0}"/>
              </a:ext>
            </a:extLst>
          </p:cNvPr>
          <p:cNvSpPr txBox="1">
            <a:spLocks/>
          </p:cNvSpPr>
          <p:nvPr/>
        </p:nvSpPr>
        <p:spPr>
          <a:xfrm>
            <a:off x="1476232" y="644755"/>
            <a:ext cx="6747017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6600" b="1" i="1" kern="0" spc="10" dirty="0">
                <a:solidFill>
                  <a:sysClr val="windowText" lastClr="000000"/>
                </a:solidFill>
                <a:latin typeface="Georgia" panose="02040502050405020303" pitchFamily="18" charset="0"/>
                <a:cs typeface="SourceSerifPro-BoldIt"/>
              </a:rPr>
              <a:t>Resources</a:t>
            </a:r>
            <a:endParaRPr lang="en-US" sz="6000" kern="0" dirty="0">
              <a:solidFill>
                <a:sysClr val="windowText" lastClr="000000"/>
              </a:solidFill>
              <a:latin typeface="Georgia" panose="02040502050405020303" pitchFamily="18" charset="0"/>
              <a:cs typeface="SourceSerifPro-BoldIt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EB6CC67D-4460-5448-B7D5-DB8B489461C7}"/>
              </a:ext>
            </a:extLst>
          </p:cNvPr>
          <p:cNvSpPr/>
          <p:nvPr/>
        </p:nvSpPr>
        <p:spPr>
          <a:xfrm>
            <a:off x="376951" y="376951"/>
            <a:ext cx="748665" cy="1361440"/>
          </a:xfrm>
          <a:custGeom>
            <a:avLst/>
            <a:gdLst/>
            <a:ahLst/>
            <a:cxnLst/>
            <a:rect l="l" t="t" r="r" b="b"/>
            <a:pathLst>
              <a:path w="748665" h="1361439">
                <a:moveTo>
                  <a:pt x="748668" y="0"/>
                </a:moveTo>
                <a:lnTo>
                  <a:pt x="0" y="0"/>
                </a:lnTo>
                <a:lnTo>
                  <a:pt x="0" y="1361215"/>
                </a:lnTo>
                <a:lnTo>
                  <a:pt x="748668" y="1361215"/>
                </a:lnTo>
                <a:lnTo>
                  <a:pt x="748668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D3214E5-1DFE-084E-9557-2AD37B1DEDDC}"/>
              </a:ext>
            </a:extLst>
          </p:cNvPr>
          <p:cNvSpPr/>
          <p:nvPr/>
        </p:nvSpPr>
        <p:spPr>
          <a:xfrm>
            <a:off x="12465588" y="0"/>
            <a:ext cx="7261859" cy="11308715"/>
          </a:xfrm>
          <a:custGeom>
            <a:avLst/>
            <a:gdLst/>
            <a:ahLst/>
            <a:cxnLst/>
            <a:rect l="l" t="t" r="r" b="b"/>
            <a:pathLst>
              <a:path w="7261859" h="11308715">
                <a:moveTo>
                  <a:pt x="7261559" y="0"/>
                </a:moveTo>
                <a:lnTo>
                  <a:pt x="0" y="0"/>
                </a:lnTo>
                <a:lnTo>
                  <a:pt x="0" y="11308556"/>
                </a:lnTo>
                <a:lnTo>
                  <a:pt x="7261559" y="11308556"/>
                </a:lnTo>
                <a:lnTo>
                  <a:pt x="7261559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D1602B85-889C-0D46-9BBF-F55C3442C7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57" y="395849"/>
            <a:ext cx="11079442" cy="16821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25D24-1AB5-4289-C1CB-07F3A98E4CEC}"/>
              </a:ext>
            </a:extLst>
          </p:cNvPr>
          <p:cNvSpPr txBox="1">
            <a:spLocks/>
          </p:cNvSpPr>
          <p:nvPr/>
        </p:nvSpPr>
        <p:spPr>
          <a:xfrm>
            <a:off x="624636" y="3497878"/>
            <a:ext cx="12018214" cy="54102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17" kern="0" dirty="0">
                <a:solidFill>
                  <a:sysClr val="windowText" lastClr="000000"/>
                </a:solidFill>
              </a:rPr>
              <a:t>You can download everything from today’s session, including this presentation and the advanced project from GitHub.com</a:t>
            </a:r>
          </a:p>
          <a:p>
            <a:pPr lvl="1"/>
            <a:r>
              <a:rPr lang="en-US" sz="4617" kern="0" dirty="0">
                <a:solidFill>
                  <a:sysClr val="windowText" lastClr="000000"/>
                </a:solidFill>
                <a:hlinkClick r:id="rId3"/>
              </a:rPr>
              <a:t>https://github.com/aklaudt/iNSPiREBadge</a:t>
            </a:r>
            <a:endParaRPr lang="en-US" sz="4617" kern="0" dirty="0">
              <a:solidFill>
                <a:sysClr val="windowText" lastClr="000000"/>
              </a:solidFill>
            </a:endParaRPr>
          </a:p>
          <a:p>
            <a:pPr lvl="1"/>
            <a:endParaRPr lang="en-US" sz="4617" kern="0" dirty="0">
              <a:solidFill>
                <a:sysClr val="windowText" lastClr="000000"/>
              </a:solidFill>
            </a:endParaRPr>
          </a:p>
          <a:p>
            <a:pPr lvl="1"/>
            <a:endParaRPr lang="en-US" sz="4617" kern="0" dirty="0">
              <a:solidFill>
                <a:sysClr val="windowText" lastClr="000000"/>
              </a:solidFill>
            </a:endParaRPr>
          </a:p>
          <a:p>
            <a:r>
              <a:rPr lang="en-US" sz="4617" kern="0" dirty="0">
                <a:solidFill>
                  <a:sysClr val="windowText" lastClr="000000"/>
                </a:solidFill>
              </a:rPr>
              <a:t>The badge design files are also available online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617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6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101794D9-7CC4-9642-9033-B83741AADFA0}"/>
              </a:ext>
            </a:extLst>
          </p:cNvPr>
          <p:cNvSpPr txBox="1">
            <a:spLocks/>
          </p:cNvSpPr>
          <p:nvPr/>
        </p:nvSpPr>
        <p:spPr>
          <a:xfrm>
            <a:off x="1476232" y="644755"/>
            <a:ext cx="6747017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6600" b="1" i="1" kern="0" spc="10" dirty="0">
                <a:solidFill>
                  <a:sysClr val="windowText" lastClr="000000"/>
                </a:solidFill>
                <a:latin typeface="Georgia" panose="02040502050405020303" pitchFamily="18" charset="0"/>
                <a:cs typeface="SourceSerifPro-BoldIt"/>
              </a:rPr>
              <a:t>Careers</a:t>
            </a:r>
            <a:endParaRPr lang="en-US" sz="6000" kern="0" dirty="0">
              <a:solidFill>
                <a:sysClr val="windowText" lastClr="000000"/>
              </a:solidFill>
              <a:latin typeface="Georgia" panose="02040502050405020303" pitchFamily="18" charset="0"/>
              <a:cs typeface="SourceSerifPro-BoldIt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EB6CC67D-4460-5448-B7D5-DB8B489461C7}"/>
              </a:ext>
            </a:extLst>
          </p:cNvPr>
          <p:cNvSpPr/>
          <p:nvPr/>
        </p:nvSpPr>
        <p:spPr>
          <a:xfrm>
            <a:off x="376951" y="376951"/>
            <a:ext cx="748665" cy="1361440"/>
          </a:xfrm>
          <a:custGeom>
            <a:avLst/>
            <a:gdLst/>
            <a:ahLst/>
            <a:cxnLst/>
            <a:rect l="l" t="t" r="r" b="b"/>
            <a:pathLst>
              <a:path w="748665" h="1361439">
                <a:moveTo>
                  <a:pt x="748668" y="0"/>
                </a:moveTo>
                <a:lnTo>
                  <a:pt x="0" y="0"/>
                </a:lnTo>
                <a:lnTo>
                  <a:pt x="0" y="1361215"/>
                </a:lnTo>
                <a:lnTo>
                  <a:pt x="748668" y="1361215"/>
                </a:lnTo>
                <a:lnTo>
                  <a:pt x="748668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D3214E5-1DFE-084E-9557-2AD37B1DEDDC}"/>
              </a:ext>
            </a:extLst>
          </p:cNvPr>
          <p:cNvSpPr/>
          <p:nvPr/>
        </p:nvSpPr>
        <p:spPr>
          <a:xfrm>
            <a:off x="12465588" y="0"/>
            <a:ext cx="7261859" cy="11308715"/>
          </a:xfrm>
          <a:custGeom>
            <a:avLst/>
            <a:gdLst/>
            <a:ahLst/>
            <a:cxnLst/>
            <a:rect l="l" t="t" r="r" b="b"/>
            <a:pathLst>
              <a:path w="7261859" h="11308715">
                <a:moveTo>
                  <a:pt x="7261559" y="0"/>
                </a:moveTo>
                <a:lnTo>
                  <a:pt x="0" y="0"/>
                </a:lnTo>
                <a:lnTo>
                  <a:pt x="0" y="11308556"/>
                </a:lnTo>
                <a:lnTo>
                  <a:pt x="7261559" y="11308556"/>
                </a:lnTo>
                <a:lnTo>
                  <a:pt x="7261559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D1602B85-889C-0D46-9BBF-F55C3442C7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57" y="395849"/>
            <a:ext cx="11079442" cy="16821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25D24-1AB5-4289-C1CB-07F3A98E4CEC}"/>
              </a:ext>
            </a:extLst>
          </p:cNvPr>
          <p:cNvSpPr txBox="1">
            <a:spLocks/>
          </p:cNvSpPr>
          <p:nvPr/>
        </p:nvSpPr>
        <p:spPr>
          <a:xfrm>
            <a:off x="624636" y="3497878"/>
            <a:ext cx="11079442" cy="54102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17" kern="0" dirty="0">
                <a:solidFill>
                  <a:sysClr val="windowText" lastClr="000000"/>
                </a:solidFill>
              </a:rPr>
              <a:t>If you enjoyed this session, you may enjoy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ysClr val="windowText" lastClr="000000"/>
                </a:solidFill>
              </a:rPr>
              <a:t>Computer Engineering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ysClr val="windowText" lastClr="000000"/>
                </a:solidFill>
              </a:rPr>
              <a:t>Electric Engineering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17" kern="0" dirty="0">
                <a:solidFill>
                  <a:sysClr val="windowText" lastClr="000000"/>
                </a:solidFill>
              </a:rPr>
              <a:t>Computer Science (Programming)</a:t>
            </a:r>
          </a:p>
          <a:p>
            <a:pPr lvl="1"/>
            <a:endParaRPr lang="en-US" sz="4617" kern="0" dirty="0">
              <a:solidFill>
                <a:sysClr val="windowText" lastClr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617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1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465588" y="0"/>
            <a:ext cx="7261859" cy="11308715"/>
          </a:xfrm>
          <a:custGeom>
            <a:avLst/>
            <a:gdLst/>
            <a:ahLst/>
            <a:cxnLst/>
            <a:rect l="l" t="t" r="r" b="b"/>
            <a:pathLst>
              <a:path w="7261859" h="11308715">
                <a:moveTo>
                  <a:pt x="7261559" y="0"/>
                </a:moveTo>
                <a:lnTo>
                  <a:pt x="0" y="0"/>
                </a:lnTo>
                <a:lnTo>
                  <a:pt x="0" y="11308556"/>
                </a:lnTo>
                <a:lnTo>
                  <a:pt x="7261559" y="11308556"/>
                </a:lnTo>
                <a:lnTo>
                  <a:pt x="7261559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5235"/>
            <a:ext cx="367030" cy="11303635"/>
          </a:xfrm>
          <a:custGeom>
            <a:avLst/>
            <a:gdLst/>
            <a:ahLst/>
            <a:cxnLst/>
            <a:rect l="l" t="t" r="r" b="b"/>
            <a:pathLst>
              <a:path w="367030" h="11303635">
                <a:moveTo>
                  <a:pt x="366470" y="0"/>
                </a:moveTo>
                <a:lnTo>
                  <a:pt x="0" y="0"/>
                </a:lnTo>
                <a:lnTo>
                  <a:pt x="0" y="11303320"/>
                </a:lnTo>
                <a:lnTo>
                  <a:pt x="366470" y="11303320"/>
                </a:lnTo>
                <a:lnTo>
                  <a:pt x="366470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0358" y="376951"/>
            <a:ext cx="11079442" cy="16821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628009"/>
            <a:ext cx="9779806" cy="26805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5481" y="4816250"/>
            <a:ext cx="7186891" cy="1054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3223" y="665232"/>
            <a:ext cx="8751227" cy="20435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6600" b="1" i="1" spc="-50" dirty="0">
                <a:latin typeface="SourceSerifPro-BoldIt"/>
                <a:cs typeface="SourceSerifPro-BoldIt"/>
              </a:rPr>
              <a:t>What is computer engineering?</a:t>
            </a:r>
            <a:endParaRPr sz="6600" dirty="0">
              <a:latin typeface="Georgia" panose="02040502050405020303" pitchFamily="18" charset="0"/>
              <a:cs typeface="SourceSerifPro-BoldI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5616" y="3112594"/>
            <a:ext cx="7688580" cy="23409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95"/>
              </a:spcBef>
            </a:pPr>
            <a:r>
              <a:rPr lang="en-US" sz="3200" spc="-30" dirty="0">
                <a:latin typeface="Trebuchet MS" panose="020B0703020202090204" pitchFamily="34" charset="0"/>
                <a:cs typeface="Lato"/>
              </a:rPr>
              <a:t>Computer Engineers work at the border between </a:t>
            </a:r>
            <a:r>
              <a:rPr lang="en-US" sz="3200" b="1" spc="-30" dirty="0">
                <a:latin typeface="Trebuchet MS" panose="020B0703020202090204" pitchFamily="34" charset="0"/>
                <a:cs typeface="Lato"/>
              </a:rPr>
              <a:t>Hardware</a:t>
            </a:r>
            <a:r>
              <a:rPr lang="en-US" sz="3200" spc="-30" dirty="0">
                <a:latin typeface="Trebuchet MS" panose="020B0703020202090204" pitchFamily="34" charset="0"/>
                <a:cs typeface="Lato"/>
              </a:rPr>
              <a:t> &amp; </a:t>
            </a:r>
            <a:r>
              <a:rPr lang="en-US" sz="3200" b="1" spc="-30" dirty="0">
                <a:latin typeface="Trebuchet MS" panose="020B0703020202090204" pitchFamily="34" charset="0"/>
                <a:cs typeface="Lato"/>
              </a:rPr>
              <a:t>Software</a:t>
            </a:r>
            <a:r>
              <a:rPr lang="en-US" sz="3200" spc="-30" dirty="0">
                <a:latin typeface="Trebuchet MS" panose="020B0703020202090204" pitchFamily="34" charset="0"/>
                <a:cs typeface="Lato"/>
              </a:rPr>
              <a:t> to create embedded systems that are used in everyday life</a:t>
            </a:r>
            <a:endParaRPr sz="3200" dirty="0">
              <a:latin typeface="Trebuchet MS" panose="020B0703020202090204" pitchFamily="34" charset="0"/>
              <a:cs typeface="La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978480" y="0"/>
            <a:ext cx="748665" cy="11308715"/>
          </a:xfrm>
          <a:custGeom>
            <a:avLst/>
            <a:gdLst/>
            <a:ahLst/>
            <a:cxnLst/>
            <a:rect l="l" t="t" r="r" b="b"/>
            <a:pathLst>
              <a:path w="748665" h="11308715">
                <a:moveTo>
                  <a:pt x="748668" y="0"/>
                </a:moveTo>
                <a:lnTo>
                  <a:pt x="0" y="0"/>
                </a:lnTo>
                <a:lnTo>
                  <a:pt x="0" y="11308556"/>
                </a:lnTo>
                <a:lnTo>
                  <a:pt x="748668" y="11308556"/>
                </a:lnTo>
                <a:lnTo>
                  <a:pt x="748668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" y="376951"/>
            <a:ext cx="748665" cy="1361440"/>
          </a:xfrm>
          <a:custGeom>
            <a:avLst/>
            <a:gdLst/>
            <a:ahLst/>
            <a:cxnLst/>
            <a:rect l="l" t="t" r="r" b="b"/>
            <a:pathLst>
              <a:path w="748665" h="1361439">
                <a:moveTo>
                  <a:pt x="748668" y="0"/>
                </a:moveTo>
                <a:lnTo>
                  <a:pt x="0" y="0"/>
                </a:lnTo>
                <a:lnTo>
                  <a:pt x="0" y="1361215"/>
                </a:lnTo>
                <a:lnTo>
                  <a:pt x="748668" y="1361215"/>
                </a:lnTo>
                <a:lnTo>
                  <a:pt x="748668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4847" y="8310546"/>
            <a:ext cx="3626509" cy="280670"/>
          </a:xfrm>
          <a:custGeom>
            <a:avLst/>
            <a:gdLst/>
            <a:ahLst/>
            <a:cxnLst/>
            <a:rect l="l" t="t" r="r" b="b"/>
            <a:pathLst>
              <a:path w="3596005" h="280669">
                <a:moveTo>
                  <a:pt x="3595492" y="0"/>
                </a:moveTo>
                <a:lnTo>
                  <a:pt x="0" y="0"/>
                </a:lnTo>
                <a:lnTo>
                  <a:pt x="0" y="280672"/>
                </a:lnTo>
                <a:lnTo>
                  <a:pt x="3595492" y="280672"/>
                </a:lnTo>
                <a:lnTo>
                  <a:pt x="3595492" y="0"/>
                </a:lnTo>
                <a:close/>
              </a:path>
            </a:pathLst>
          </a:custGeom>
          <a:solidFill>
            <a:srgbClr val="8F82B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0024" y="9237852"/>
            <a:ext cx="2789273" cy="280670"/>
          </a:xfrm>
          <a:custGeom>
            <a:avLst/>
            <a:gdLst/>
            <a:ahLst/>
            <a:cxnLst/>
            <a:rect l="l" t="t" r="r" b="b"/>
            <a:pathLst>
              <a:path w="1151890" h="280670">
                <a:moveTo>
                  <a:pt x="1151797" y="0"/>
                </a:moveTo>
                <a:lnTo>
                  <a:pt x="0" y="0"/>
                </a:lnTo>
                <a:lnTo>
                  <a:pt x="0" y="280672"/>
                </a:lnTo>
                <a:lnTo>
                  <a:pt x="1151797" y="280672"/>
                </a:lnTo>
                <a:lnTo>
                  <a:pt x="1151797" y="0"/>
                </a:lnTo>
                <a:close/>
              </a:path>
            </a:pathLst>
          </a:custGeom>
          <a:solidFill>
            <a:srgbClr val="8F82B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4848" y="7313760"/>
            <a:ext cx="1089025" cy="280670"/>
          </a:xfrm>
          <a:custGeom>
            <a:avLst/>
            <a:gdLst/>
            <a:ahLst/>
            <a:cxnLst/>
            <a:rect l="l" t="t" r="r" b="b"/>
            <a:pathLst>
              <a:path w="1089025" h="280669">
                <a:moveTo>
                  <a:pt x="1088972" y="0"/>
                </a:moveTo>
                <a:lnTo>
                  <a:pt x="0" y="0"/>
                </a:lnTo>
                <a:lnTo>
                  <a:pt x="0" y="280672"/>
                </a:lnTo>
                <a:lnTo>
                  <a:pt x="1088972" y="280672"/>
                </a:lnTo>
                <a:lnTo>
                  <a:pt x="1088972" y="0"/>
                </a:lnTo>
                <a:close/>
              </a:path>
            </a:pathLst>
          </a:custGeom>
          <a:solidFill>
            <a:srgbClr val="8F82B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20025" y="8024359"/>
            <a:ext cx="359346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dirty="0">
                <a:latin typeface="Georgia" panose="02040502050405020303" pitchFamily="18" charset="0"/>
                <a:cs typeface="Source Serif Pro"/>
              </a:rPr>
              <a:t>Circuit Design</a:t>
            </a:r>
            <a:endParaRPr sz="3200" dirty="0">
              <a:latin typeface="Georgia" panose="02040502050405020303" pitchFamily="18" charset="0"/>
              <a:cs typeface="Source Serif Pr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20025" y="7026275"/>
            <a:ext cx="385342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spc="-225" dirty="0">
                <a:solidFill>
                  <a:srgbClr val="352C4D"/>
                </a:solidFill>
                <a:latin typeface="Georgia" panose="02040502050405020303" pitchFamily="18" charset="0"/>
                <a:cs typeface="Source Serif Pro"/>
              </a:rPr>
              <a:t>Write Software</a:t>
            </a:r>
            <a:endParaRPr sz="3200" dirty="0">
              <a:latin typeface="Georgia" panose="02040502050405020303" pitchFamily="18" charset="0"/>
              <a:cs typeface="Source Serif Pro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1419" y="9105732"/>
            <a:ext cx="218234" cy="21824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1419" y="8154528"/>
            <a:ext cx="218234" cy="21824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1419" y="7203324"/>
            <a:ext cx="218234" cy="218244"/>
          </a:xfrm>
          <a:prstGeom prst="rect">
            <a:avLst/>
          </a:prstGeom>
        </p:spPr>
      </p:pic>
      <p:sp>
        <p:nvSpPr>
          <p:cNvPr id="32" name="object 20">
            <a:extLst>
              <a:ext uri="{FF2B5EF4-FFF2-40B4-BE49-F238E27FC236}">
                <a16:creationId xmlns:a16="http://schemas.microsoft.com/office/drawing/2014/main" id="{62D94C91-1141-EB4A-A0F1-44E5CB74675D}"/>
              </a:ext>
            </a:extLst>
          </p:cNvPr>
          <p:cNvSpPr txBox="1"/>
          <p:nvPr/>
        </p:nvSpPr>
        <p:spPr>
          <a:xfrm>
            <a:off x="1937892" y="8960254"/>
            <a:ext cx="359346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spc="-50" dirty="0">
                <a:solidFill>
                  <a:srgbClr val="352C4D"/>
                </a:solidFill>
                <a:latin typeface="Georgia" panose="02040502050405020303" pitchFamily="18" charset="0"/>
                <a:cs typeface="Source Serif Pro"/>
              </a:rPr>
              <a:t>Embedded Systems</a:t>
            </a:r>
            <a:endParaRPr sz="3200" dirty="0">
              <a:latin typeface="Georgia" panose="02040502050405020303" pitchFamily="18" charset="0"/>
              <a:cs typeface="Source Serif Pro"/>
            </a:endParaRPr>
          </a:p>
        </p:txBody>
      </p:sp>
      <p:pic>
        <p:nvPicPr>
          <p:cNvPr id="22" name="Picture 21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6DA0C4EB-5B7F-BDFC-44F5-472318623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52" b="2981"/>
          <a:stretch/>
        </p:blipFill>
        <p:spPr>
          <a:xfrm>
            <a:off x="10126256" y="3249487"/>
            <a:ext cx="7847517" cy="4408138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899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654F7517-CB58-704C-ADA5-073868D63BEE}"/>
              </a:ext>
            </a:extLst>
          </p:cNvPr>
          <p:cNvSpPr txBox="1">
            <a:spLocks/>
          </p:cNvSpPr>
          <p:nvPr/>
        </p:nvSpPr>
        <p:spPr>
          <a:xfrm>
            <a:off x="1476232" y="644755"/>
            <a:ext cx="17872218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6600" b="1" i="1" kern="0" spc="10" dirty="0">
                <a:solidFill>
                  <a:sysClr val="windowText" lastClr="000000"/>
                </a:solidFill>
                <a:latin typeface="Georgia" panose="02040502050405020303" pitchFamily="18" charset="0"/>
                <a:cs typeface="SourceSerifPro-BoldIt"/>
              </a:rPr>
              <a:t>Hardware       vs      Software</a:t>
            </a:r>
            <a:endParaRPr lang="en-US" sz="6600" b="1" i="1" kern="0" dirty="0">
              <a:solidFill>
                <a:sysClr val="windowText" lastClr="000000"/>
              </a:solidFill>
              <a:latin typeface="Georgia" panose="02040502050405020303" pitchFamily="18" charset="0"/>
              <a:cs typeface="SourceSerifPro-BoldIt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89720168-F4A5-C945-8AEE-C0FBD229D699}"/>
              </a:ext>
            </a:extLst>
          </p:cNvPr>
          <p:cNvSpPr/>
          <p:nvPr/>
        </p:nvSpPr>
        <p:spPr>
          <a:xfrm>
            <a:off x="376951" y="376951"/>
            <a:ext cx="748665" cy="1361440"/>
          </a:xfrm>
          <a:custGeom>
            <a:avLst/>
            <a:gdLst/>
            <a:ahLst/>
            <a:cxnLst/>
            <a:rect l="l" t="t" r="r" b="b"/>
            <a:pathLst>
              <a:path w="748665" h="1361439">
                <a:moveTo>
                  <a:pt x="748668" y="0"/>
                </a:moveTo>
                <a:lnTo>
                  <a:pt x="0" y="0"/>
                </a:lnTo>
                <a:lnTo>
                  <a:pt x="0" y="1361215"/>
                </a:lnTo>
                <a:lnTo>
                  <a:pt x="748668" y="1361215"/>
                </a:lnTo>
                <a:lnTo>
                  <a:pt x="748668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20">
            <a:extLst>
              <a:ext uri="{FF2B5EF4-FFF2-40B4-BE49-F238E27FC236}">
                <a16:creationId xmlns:a16="http://schemas.microsoft.com/office/drawing/2014/main" id="{25666683-4005-DC4A-9D50-F11C98F5FA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4988548" y="3744984"/>
            <a:ext cx="8863604" cy="795787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7AF1A794-AE6B-58DD-B400-06950E94DAC8}"/>
              </a:ext>
            </a:extLst>
          </p:cNvPr>
          <p:cNvSpPr txBox="1"/>
          <p:nvPr/>
        </p:nvSpPr>
        <p:spPr>
          <a:xfrm>
            <a:off x="1138023" y="2149475"/>
            <a:ext cx="7688580" cy="61814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Designed by Engineers and built in a factory</a:t>
            </a:r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Hardware consists of the physical parts of a computer</a:t>
            </a:r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Hardware is hard to change once it leaves the factory </a:t>
            </a:r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Examples(Laptop, Cellphone, TV)</a:t>
            </a:r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spc="-30" dirty="0">
              <a:latin typeface="Trebuchet MS" panose="020B0703020202090204" pitchFamily="34" charset="0"/>
              <a:cs typeface="Lato"/>
            </a:endParaRPr>
          </a:p>
          <a:p>
            <a:pPr marL="12700" marR="5080">
              <a:lnSpc>
                <a:spcPct val="120600"/>
              </a:lnSpc>
              <a:spcBef>
                <a:spcPts val="95"/>
              </a:spcBef>
            </a:pPr>
            <a:endParaRPr lang="en-US" sz="2400" spc="-30" dirty="0">
              <a:latin typeface="Trebuchet MS" panose="020B0703020202090204" pitchFamily="34" charset="0"/>
              <a:cs typeface="Lato"/>
            </a:endParaRPr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sz="2400" dirty="0">
              <a:latin typeface="Trebuchet MS" panose="020B0703020202090204" pitchFamily="34" charset="0"/>
              <a:cs typeface="Lato-Black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8F20F8-666B-0670-EC3C-F4145CA3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232" y="6665555"/>
            <a:ext cx="5715000" cy="428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2E142235-2805-9858-A727-BC95E0C5AD0F}"/>
              </a:ext>
            </a:extLst>
          </p:cNvPr>
          <p:cNvSpPr txBox="1"/>
          <p:nvPr/>
        </p:nvSpPr>
        <p:spPr>
          <a:xfrm>
            <a:off x="9671050" y="2149475"/>
            <a:ext cx="7688580" cy="4193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Software engineers write code that tells the computer what to do.</a:t>
            </a:r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spc="-30" dirty="0">
                <a:cs typeface="Lato"/>
              </a:rPr>
              <a:t>Code is compiled into software applications that can be loaded an many devices</a:t>
            </a:r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spc="-30" dirty="0">
                <a:cs typeface="Lato"/>
              </a:rPr>
              <a:t>Examples(Windows, </a:t>
            </a:r>
            <a:r>
              <a:rPr lang="en-US" sz="3200" spc="-30" dirty="0" err="1">
                <a:cs typeface="Lato"/>
              </a:rPr>
              <a:t>IoS</a:t>
            </a:r>
            <a:r>
              <a:rPr lang="en-US" sz="3200" spc="-30" dirty="0">
                <a:cs typeface="Lato"/>
              </a:rPr>
              <a:t>, Phone Apps)</a:t>
            </a:r>
          </a:p>
          <a:p>
            <a:pPr marL="12700" marR="5080">
              <a:lnSpc>
                <a:spcPct val="120600"/>
              </a:lnSpc>
              <a:spcBef>
                <a:spcPts val="95"/>
              </a:spcBef>
            </a:pPr>
            <a:endParaRPr lang="en-US" sz="3200" spc="-30" dirty="0">
              <a:cs typeface="Lato"/>
            </a:endParaRPr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sz="3200" dirty="0">
              <a:cs typeface="Lato-Black"/>
            </a:endParaRPr>
          </a:p>
        </p:txBody>
      </p:sp>
      <p:pic>
        <p:nvPicPr>
          <p:cNvPr id="1030" name="Picture 6" descr="Computer Code Pictures [HQ] | Download Free Images on Unsplash">
            <a:extLst>
              <a:ext uri="{FF2B5EF4-FFF2-40B4-BE49-F238E27FC236}">
                <a16:creationId xmlns:a16="http://schemas.microsoft.com/office/drawing/2014/main" id="{4E796BEC-8CCC-12B8-ECDE-1F47C71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841" y="6665764"/>
            <a:ext cx="5986274" cy="39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add and edit widgets on your iPhone - Apple Support">
            <a:extLst>
              <a:ext uri="{FF2B5EF4-FFF2-40B4-BE49-F238E27FC236}">
                <a16:creationId xmlns:a16="http://schemas.microsoft.com/office/drawing/2014/main" id="{267A2642-83F0-9BFF-D229-863A54A1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903" y="6128342"/>
            <a:ext cx="2419553" cy="48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71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101794D9-7CC4-9642-9033-B83741AADFA0}"/>
              </a:ext>
            </a:extLst>
          </p:cNvPr>
          <p:cNvSpPr txBox="1">
            <a:spLocks/>
          </p:cNvSpPr>
          <p:nvPr/>
        </p:nvSpPr>
        <p:spPr>
          <a:xfrm>
            <a:off x="1476232" y="644755"/>
            <a:ext cx="6747017" cy="20435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6600" b="1" i="1" kern="0" spc="10" dirty="0">
                <a:solidFill>
                  <a:sysClr val="windowText" lastClr="000000"/>
                </a:solidFill>
                <a:latin typeface="Georgia" panose="02040502050405020303" pitchFamily="18" charset="0"/>
                <a:cs typeface="SourceSerifPro-BoldIt"/>
              </a:rPr>
              <a:t>Embedded Software</a:t>
            </a:r>
            <a:endParaRPr lang="en-US" sz="6000" kern="0" dirty="0">
              <a:solidFill>
                <a:sysClr val="windowText" lastClr="000000"/>
              </a:solidFill>
              <a:latin typeface="Georgia" panose="02040502050405020303" pitchFamily="18" charset="0"/>
              <a:cs typeface="SourceSerifPro-BoldIt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EB6CC67D-4460-5448-B7D5-DB8B489461C7}"/>
              </a:ext>
            </a:extLst>
          </p:cNvPr>
          <p:cNvSpPr/>
          <p:nvPr/>
        </p:nvSpPr>
        <p:spPr>
          <a:xfrm>
            <a:off x="376951" y="376951"/>
            <a:ext cx="748665" cy="1361440"/>
          </a:xfrm>
          <a:custGeom>
            <a:avLst/>
            <a:gdLst/>
            <a:ahLst/>
            <a:cxnLst/>
            <a:rect l="l" t="t" r="r" b="b"/>
            <a:pathLst>
              <a:path w="748665" h="1361439">
                <a:moveTo>
                  <a:pt x="748668" y="0"/>
                </a:moveTo>
                <a:lnTo>
                  <a:pt x="0" y="0"/>
                </a:lnTo>
                <a:lnTo>
                  <a:pt x="0" y="1361215"/>
                </a:lnTo>
                <a:lnTo>
                  <a:pt x="748668" y="1361215"/>
                </a:lnTo>
                <a:lnTo>
                  <a:pt x="748668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D1602B85-889C-0D46-9BBF-F55C3442C7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0358" y="376951"/>
            <a:ext cx="11079442" cy="1682168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FD50E88-A229-1DC5-4B80-F4668F87542E}"/>
              </a:ext>
            </a:extLst>
          </p:cNvPr>
          <p:cNvSpPr txBox="1"/>
          <p:nvPr/>
        </p:nvSpPr>
        <p:spPr>
          <a:xfrm>
            <a:off x="389789" y="2956067"/>
            <a:ext cx="10489513" cy="7369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 special type of computer software written to control machines or devices with very small amounts of computing power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Embedded software may have no user interface or 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Embedded software may run on small components that are inside of larger computers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spc="-30" dirty="0">
              <a:latin typeface="Trebuchet MS" panose="020B0703020202090204" pitchFamily="34" charset="0"/>
              <a:cs typeface="Lato"/>
            </a:endParaRPr>
          </a:p>
          <a:p>
            <a:pPr marL="12700" marR="5080">
              <a:lnSpc>
                <a:spcPct val="120600"/>
              </a:lnSpc>
              <a:spcBef>
                <a:spcPts val="95"/>
              </a:spcBef>
            </a:pPr>
            <a:endParaRPr lang="en-US" sz="2400" spc="-30" dirty="0">
              <a:latin typeface="Trebuchet MS" panose="020B0703020202090204" pitchFamily="34" charset="0"/>
              <a:cs typeface="Lato"/>
            </a:endParaRPr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sz="2400" dirty="0">
              <a:latin typeface="Trebuchet MS" panose="020B0703020202090204" pitchFamily="34" charset="0"/>
              <a:cs typeface="Lato-Black"/>
            </a:endParaRP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9000BEFE-9A5E-7016-6AF7-E35CF67B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41" y="7814605"/>
            <a:ext cx="5257892" cy="3253446"/>
          </a:xfrm>
          <a:prstGeom prst="rect">
            <a:avLst/>
          </a:prstGeom>
        </p:spPr>
      </p:pic>
      <p:pic>
        <p:nvPicPr>
          <p:cNvPr id="8" name="Picture 7" descr="A close up of a camera&#10;&#10;Description automatically generated">
            <a:extLst>
              <a:ext uri="{FF2B5EF4-FFF2-40B4-BE49-F238E27FC236}">
                <a16:creationId xmlns:a16="http://schemas.microsoft.com/office/drawing/2014/main" id="{299DE61E-9842-BE64-A14D-B867A87DC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017" y="7636884"/>
            <a:ext cx="4865603" cy="3431167"/>
          </a:xfrm>
          <a:prstGeom prst="rect">
            <a:avLst/>
          </a:prstGeom>
        </p:spPr>
      </p:pic>
      <p:pic>
        <p:nvPicPr>
          <p:cNvPr id="9" name="Picture 8" descr="A picture containing person, man, holding, different&#10;&#10;Description automatically generated">
            <a:extLst>
              <a:ext uri="{FF2B5EF4-FFF2-40B4-BE49-F238E27FC236}">
                <a16:creationId xmlns:a16="http://schemas.microsoft.com/office/drawing/2014/main" id="{49274299-B51B-E8CD-C2D0-61D197EBA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202" y="7470090"/>
            <a:ext cx="5257892" cy="3431167"/>
          </a:xfrm>
          <a:prstGeom prst="rect">
            <a:avLst/>
          </a:prstGeom>
        </p:spPr>
      </p:pic>
      <p:pic>
        <p:nvPicPr>
          <p:cNvPr id="10" name="Picture 9" descr="A large red truck driving down a road&#10;&#10;Description automatically generated">
            <a:extLst>
              <a:ext uri="{FF2B5EF4-FFF2-40B4-BE49-F238E27FC236}">
                <a16:creationId xmlns:a16="http://schemas.microsoft.com/office/drawing/2014/main" id="{EA81EF22-AA79-EE0D-6AB3-874852F28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8250" y="2910333"/>
            <a:ext cx="4856900" cy="32395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101794D9-7CC4-9642-9033-B83741AADFA0}"/>
              </a:ext>
            </a:extLst>
          </p:cNvPr>
          <p:cNvSpPr txBox="1">
            <a:spLocks/>
          </p:cNvSpPr>
          <p:nvPr/>
        </p:nvSpPr>
        <p:spPr>
          <a:xfrm>
            <a:off x="1476232" y="644755"/>
            <a:ext cx="6747017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6600" b="1" i="1" kern="0" spc="10" dirty="0">
                <a:solidFill>
                  <a:sysClr val="windowText" lastClr="000000"/>
                </a:solidFill>
                <a:latin typeface="Georgia" panose="02040502050405020303" pitchFamily="18" charset="0"/>
                <a:cs typeface="SourceSerifPro-BoldIt"/>
              </a:rPr>
              <a:t>This session</a:t>
            </a:r>
            <a:endParaRPr lang="en-US" sz="6000" kern="0" dirty="0">
              <a:solidFill>
                <a:sysClr val="windowText" lastClr="000000"/>
              </a:solidFill>
              <a:latin typeface="Georgia" panose="02040502050405020303" pitchFamily="18" charset="0"/>
              <a:cs typeface="SourceSerifPro-BoldIt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EB6CC67D-4460-5448-B7D5-DB8B489461C7}"/>
              </a:ext>
            </a:extLst>
          </p:cNvPr>
          <p:cNvSpPr/>
          <p:nvPr/>
        </p:nvSpPr>
        <p:spPr>
          <a:xfrm>
            <a:off x="376951" y="376951"/>
            <a:ext cx="748665" cy="1361440"/>
          </a:xfrm>
          <a:custGeom>
            <a:avLst/>
            <a:gdLst/>
            <a:ahLst/>
            <a:cxnLst/>
            <a:rect l="l" t="t" r="r" b="b"/>
            <a:pathLst>
              <a:path w="748665" h="1361439">
                <a:moveTo>
                  <a:pt x="748668" y="0"/>
                </a:moveTo>
                <a:lnTo>
                  <a:pt x="0" y="0"/>
                </a:lnTo>
                <a:lnTo>
                  <a:pt x="0" y="1361215"/>
                </a:lnTo>
                <a:lnTo>
                  <a:pt x="748668" y="1361215"/>
                </a:lnTo>
                <a:lnTo>
                  <a:pt x="748668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D3214E5-1DFE-084E-9557-2AD37B1DEDDC}"/>
              </a:ext>
            </a:extLst>
          </p:cNvPr>
          <p:cNvSpPr/>
          <p:nvPr/>
        </p:nvSpPr>
        <p:spPr>
          <a:xfrm>
            <a:off x="12465588" y="0"/>
            <a:ext cx="7261859" cy="11308715"/>
          </a:xfrm>
          <a:custGeom>
            <a:avLst/>
            <a:gdLst/>
            <a:ahLst/>
            <a:cxnLst/>
            <a:rect l="l" t="t" r="r" b="b"/>
            <a:pathLst>
              <a:path w="7261859" h="11308715">
                <a:moveTo>
                  <a:pt x="7261559" y="0"/>
                </a:moveTo>
                <a:lnTo>
                  <a:pt x="0" y="0"/>
                </a:lnTo>
                <a:lnTo>
                  <a:pt x="0" y="11308556"/>
                </a:lnTo>
                <a:lnTo>
                  <a:pt x="7261559" y="11308556"/>
                </a:lnTo>
                <a:lnTo>
                  <a:pt x="7261559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D1602B85-889C-0D46-9BBF-F55C3442C7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0358" y="376951"/>
            <a:ext cx="11079442" cy="1682168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FD50E88-A229-1DC5-4B80-F4668F87542E}"/>
              </a:ext>
            </a:extLst>
          </p:cNvPr>
          <p:cNvSpPr txBox="1"/>
          <p:nvPr/>
        </p:nvSpPr>
        <p:spPr>
          <a:xfrm>
            <a:off x="751283" y="2588360"/>
            <a:ext cx="10596730" cy="8282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kern="1200" dirty="0">
                <a:solidFill>
                  <a:schemeClr val="tx1"/>
                </a:solidFill>
              </a:rPr>
              <a:t>This embedded system is a programmable name badge designed by Omnitech.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kern="1200" dirty="0">
              <a:solidFill>
                <a:schemeClr val="tx1"/>
              </a:solidFill>
            </a:endParaRP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kern="1200" dirty="0">
                <a:solidFill>
                  <a:schemeClr val="tx1"/>
                </a:solidFill>
              </a:rPr>
              <a:t>In this session, you will learn a bit about the software for this badge and learn how to make it display your name.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200" dirty="0"/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4200" dirty="0"/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4200" dirty="0"/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4200" spc="-30" dirty="0">
              <a:latin typeface="Trebuchet MS" panose="020B0703020202090204" pitchFamily="34" charset="0"/>
              <a:cs typeface="Lato"/>
            </a:endParaRPr>
          </a:p>
          <a:p>
            <a:pPr marL="12700" marR="5080">
              <a:lnSpc>
                <a:spcPct val="120600"/>
              </a:lnSpc>
              <a:spcBef>
                <a:spcPts val="95"/>
              </a:spcBef>
            </a:pPr>
            <a:endParaRPr lang="en-US" sz="4200" spc="-30" dirty="0">
              <a:latin typeface="Trebuchet MS" panose="020B0703020202090204" pitchFamily="34" charset="0"/>
              <a:cs typeface="Lato"/>
            </a:endParaRPr>
          </a:p>
          <a:p>
            <a:pPr marL="355600" marR="5080" indent="-342900">
              <a:lnSpc>
                <a:spcPct val="12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sz="4200" dirty="0">
              <a:latin typeface="Trebuchet MS" panose="020B0703020202090204" pitchFamily="34" charset="0"/>
              <a:cs typeface="Lato-Black"/>
            </a:endParaRPr>
          </a:p>
        </p:txBody>
      </p:sp>
      <p:pic>
        <p:nvPicPr>
          <p:cNvPr id="7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E1365F20-B33F-3815-F296-29BB8818A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6" r="39657" b="1"/>
          <a:stretch/>
        </p:blipFill>
        <p:spPr>
          <a:xfrm>
            <a:off x="12866908" y="2059119"/>
            <a:ext cx="6459218" cy="88732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1746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20099073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98528-D4EC-4BC1-B1F9-D329B926F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50" y="3333018"/>
            <a:ext cx="10445029" cy="7046057"/>
          </a:xfrm>
        </p:spPr>
        <p:txBody>
          <a:bodyPr vert="horz" lIns="150781" tIns="75390" rIns="150781" bIns="7539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The badge only has 8 major components. Most of them are just for regulating power from the battery.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/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The processor is the square, black component on the back. It is much slower than a normal computer, but works well for small tasks, like this badge.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It only has </a:t>
            </a:r>
            <a:r>
              <a:rPr lang="en-US" sz="3200" b="1" dirty="0"/>
              <a:t>0.01%</a:t>
            </a:r>
            <a:r>
              <a:rPr lang="en-US" sz="3200" dirty="0"/>
              <a:t> as much memory as a normal laptop computer (2 kB)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It has </a:t>
            </a:r>
            <a:r>
              <a:rPr lang="en-US" sz="3200" b="1" dirty="0"/>
              <a:t>0.006%</a:t>
            </a:r>
            <a:r>
              <a:rPr lang="en-US" sz="3200" dirty="0"/>
              <a:t> as much storage as a normal laptop (32 kB)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It is overall about </a:t>
            </a:r>
            <a:r>
              <a:rPr lang="en-US" sz="3200" b="1" dirty="0"/>
              <a:t>0.5%</a:t>
            </a:r>
            <a:r>
              <a:rPr lang="en-US" sz="3200" dirty="0"/>
              <a:t> as fast as modern computers (</a:t>
            </a:r>
            <a:r>
              <a:rPr lang="en-US" sz="3200" dirty="0">
                <a:ea typeface="+mn-lt"/>
                <a:cs typeface="+mn-lt"/>
              </a:rPr>
              <a:t>16 MHz)</a:t>
            </a:r>
          </a:p>
        </p:txBody>
      </p:sp>
      <p:pic>
        <p:nvPicPr>
          <p:cNvPr id="4" name="Content Placeholder 6" descr="A picture containing indoor, table, sitting, piece&#10;&#10;Description automatically generated">
            <a:extLst>
              <a:ext uri="{FF2B5EF4-FFF2-40B4-BE49-F238E27FC236}">
                <a16:creationId xmlns:a16="http://schemas.microsoft.com/office/drawing/2014/main" id="{D25E3B78-6FDE-8044-44A8-EB9993429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5" b="16113"/>
          <a:stretch/>
        </p:blipFill>
        <p:spPr>
          <a:xfrm>
            <a:off x="11871576" y="10"/>
            <a:ext cx="8232524" cy="11309340"/>
          </a:xfrm>
          <a:prstGeom prst="rect">
            <a:avLst/>
          </a:prstGeom>
          <a:effectLst/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9AE70C75-C65E-1BB0-DB00-09B24761F48E}"/>
              </a:ext>
            </a:extLst>
          </p:cNvPr>
          <p:cNvSpPr txBox="1">
            <a:spLocks/>
          </p:cNvSpPr>
          <p:nvPr/>
        </p:nvSpPr>
        <p:spPr>
          <a:xfrm>
            <a:off x="1476232" y="644755"/>
            <a:ext cx="9800647" cy="20435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6600" b="1" i="1" kern="0" spc="10" dirty="0">
                <a:solidFill>
                  <a:sysClr val="windowText" lastClr="000000"/>
                </a:solidFill>
                <a:latin typeface="Georgia" panose="02040502050405020303" pitchFamily="18" charset="0"/>
                <a:cs typeface="SourceSerifPro-BoldIt"/>
              </a:rPr>
              <a:t>The Badge: An embedded system</a:t>
            </a:r>
            <a:endParaRPr lang="en-US" sz="6000" kern="0" dirty="0">
              <a:solidFill>
                <a:sysClr val="windowText" lastClr="000000"/>
              </a:solidFill>
              <a:latin typeface="Georgia" panose="02040502050405020303" pitchFamily="18" charset="0"/>
              <a:cs typeface="SourceSerifPro-BoldIt"/>
            </a:endParaRPr>
          </a:p>
        </p:txBody>
      </p:sp>
    </p:spTree>
    <p:extLst>
      <p:ext uri="{BB962C8B-B14F-4D97-AF65-F5344CB8AC3E}">
        <p14:creationId xmlns:p14="http://schemas.microsoft.com/office/powerpoint/2010/main" val="167042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650" y="978893"/>
            <a:ext cx="10666686" cy="871686"/>
          </a:xfrm>
        </p:spPr>
        <p:txBody>
          <a:bodyPr>
            <a:noAutofit/>
          </a:bodyPr>
          <a:lstStyle/>
          <a:p>
            <a:r>
              <a:rPr lang="en-US" sz="6700" dirty="0">
                <a:latin typeface="Georgia" panose="02040502050405020303" pitchFamily="18" charset="0"/>
              </a:rPr>
              <a:t>Code: How to write software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8E5769C-2A45-44BB-95E8-B16D01AF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001309"/>
            <a:ext cx="5338720" cy="3630330"/>
          </a:xfrm>
          <a:prstGeom prst="rect">
            <a:avLst/>
          </a:prstGeom>
        </p:spPr>
      </p:pic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5" b="9234"/>
          <a:stretch/>
        </p:blipFill>
        <p:spPr>
          <a:xfrm>
            <a:off x="653769" y="6035675"/>
            <a:ext cx="6456882" cy="36303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650" y="3115605"/>
            <a:ext cx="7827749" cy="5840139"/>
          </a:xfrm>
        </p:spPr>
        <p:txBody>
          <a:bodyPr>
            <a:noAutofit/>
          </a:bodyPr>
          <a:lstStyle/>
          <a:p>
            <a:r>
              <a:rPr lang="en-US" sz="4000"/>
              <a:t>We’ll </a:t>
            </a:r>
            <a:r>
              <a:rPr lang="en-US" sz="4000" dirty="0"/>
              <a:t>be using Arduino, a beginner level tool that uses code similar to the C++ programming language.</a:t>
            </a:r>
          </a:p>
          <a:p>
            <a:endParaRPr lang="en-US" sz="4000" dirty="0"/>
          </a:p>
          <a:p>
            <a:r>
              <a:rPr lang="en-US" sz="4000" dirty="0"/>
              <a:t>You’ll learn how to edit a basic program to make the badge display your name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5071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3" y="0"/>
            <a:ext cx="20099073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3" y="0"/>
            <a:ext cx="20099073" cy="1130935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08E8DC-1025-4FCC-873D-DC5C2ADE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7694" y="1154185"/>
            <a:ext cx="17666406" cy="8959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05A13-4C9E-449B-A667-AB08AB34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42" y="890775"/>
            <a:ext cx="7048649" cy="3522203"/>
          </a:xfrm>
        </p:spPr>
        <p:txBody>
          <a:bodyPr anchor="b">
            <a:normAutofit/>
          </a:bodyPr>
          <a:lstStyle/>
          <a:p>
            <a:r>
              <a:rPr lang="en-US" sz="7900">
                <a:solidFill>
                  <a:schemeClr val="tx1"/>
                </a:solidFill>
              </a:rPr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4879-8F83-4A87-8E46-30CBCC44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342" y="4750078"/>
            <a:ext cx="7048649" cy="5104618"/>
          </a:xfrm>
        </p:spPr>
        <p:txBody>
          <a:bodyPr anchor="t">
            <a:normAutofit/>
          </a:bodyPr>
          <a:lstStyle/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000">
                <a:solidFill>
                  <a:schemeClr val="tx1"/>
                </a:solidFill>
              </a:rPr>
              <a:t>Unpack your badge from its bag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000">
                <a:solidFill>
                  <a:schemeClr val="tx1"/>
                </a:solidFill>
              </a:rPr>
              <a:t>Plug the programmer into your computer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000">
                <a:solidFill>
                  <a:schemeClr val="tx1"/>
                </a:solidFill>
              </a:rPr>
              <a:t>Plug the programming cable into the badge as shown on the next slide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000">
                <a:solidFill>
                  <a:schemeClr val="tx1"/>
                </a:solidFill>
              </a:rPr>
              <a:t>The badge should power-on</a:t>
            </a:r>
          </a:p>
          <a:p>
            <a:pPr>
              <a:spcAft>
                <a:spcPts val="600"/>
              </a:spcAft>
            </a:pPr>
            <a:endParaRPr lang="en-US" sz="300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300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CB3D3-6374-862F-9B9A-578334706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4"/>
          <a:stretch/>
        </p:blipFill>
        <p:spPr>
          <a:xfrm>
            <a:off x="7533495" y="1165021"/>
            <a:ext cx="5295354" cy="8980587"/>
          </a:xfrm>
          <a:prstGeom prst="rect">
            <a:avLst/>
          </a:prstGeom>
        </p:spPr>
      </p:pic>
      <p:pic>
        <p:nvPicPr>
          <p:cNvPr id="4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E44F69A3-8952-95D5-969A-E3ED2ABC5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6" t="-2" r="33652" b="3"/>
          <a:stretch/>
        </p:blipFill>
        <p:spPr>
          <a:xfrm>
            <a:off x="13161977" y="1175201"/>
            <a:ext cx="6875141" cy="898058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8742043" y="0"/>
            <a:ext cx="0" cy="1130935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B57D9A5-B0E6-43E8-854F-D4931B715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1725" y="1164365"/>
            <a:ext cx="734752" cy="89806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135736"/>
            <a:ext cx="201041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15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101794D9-7CC4-9642-9033-B83741AADFA0}"/>
              </a:ext>
            </a:extLst>
          </p:cNvPr>
          <p:cNvSpPr txBox="1">
            <a:spLocks/>
          </p:cNvSpPr>
          <p:nvPr/>
        </p:nvSpPr>
        <p:spPr>
          <a:xfrm>
            <a:off x="1476232" y="644755"/>
            <a:ext cx="6747017" cy="20435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6600" b="1" i="1" kern="0" spc="10" dirty="0">
                <a:solidFill>
                  <a:sysClr val="windowText" lastClr="000000"/>
                </a:solidFill>
                <a:latin typeface="Georgia" panose="02040502050405020303" pitchFamily="18" charset="0"/>
                <a:cs typeface="SourceSerifPro-BoldIt"/>
              </a:rPr>
              <a:t>Breaking down the code</a:t>
            </a:r>
            <a:endParaRPr lang="en-US" sz="6000" kern="0" dirty="0">
              <a:solidFill>
                <a:sysClr val="windowText" lastClr="000000"/>
              </a:solidFill>
              <a:latin typeface="Georgia" panose="02040502050405020303" pitchFamily="18" charset="0"/>
              <a:cs typeface="SourceSerifPro-BoldIt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EB6CC67D-4460-5448-B7D5-DB8B489461C7}"/>
              </a:ext>
            </a:extLst>
          </p:cNvPr>
          <p:cNvSpPr/>
          <p:nvPr/>
        </p:nvSpPr>
        <p:spPr>
          <a:xfrm>
            <a:off x="376951" y="376951"/>
            <a:ext cx="748665" cy="1361440"/>
          </a:xfrm>
          <a:custGeom>
            <a:avLst/>
            <a:gdLst/>
            <a:ahLst/>
            <a:cxnLst/>
            <a:rect l="l" t="t" r="r" b="b"/>
            <a:pathLst>
              <a:path w="748665" h="1361439">
                <a:moveTo>
                  <a:pt x="748668" y="0"/>
                </a:moveTo>
                <a:lnTo>
                  <a:pt x="0" y="0"/>
                </a:lnTo>
                <a:lnTo>
                  <a:pt x="0" y="1361215"/>
                </a:lnTo>
                <a:lnTo>
                  <a:pt x="748668" y="1361215"/>
                </a:lnTo>
                <a:lnTo>
                  <a:pt x="748668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D3214E5-1DFE-084E-9557-2AD37B1DEDDC}"/>
              </a:ext>
            </a:extLst>
          </p:cNvPr>
          <p:cNvSpPr/>
          <p:nvPr/>
        </p:nvSpPr>
        <p:spPr>
          <a:xfrm>
            <a:off x="12465588" y="0"/>
            <a:ext cx="7261859" cy="11308715"/>
          </a:xfrm>
          <a:custGeom>
            <a:avLst/>
            <a:gdLst/>
            <a:ahLst/>
            <a:cxnLst/>
            <a:rect l="l" t="t" r="r" b="b"/>
            <a:pathLst>
              <a:path w="7261859" h="11308715">
                <a:moveTo>
                  <a:pt x="7261559" y="0"/>
                </a:moveTo>
                <a:lnTo>
                  <a:pt x="0" y="0"/>
                </a:lnTo>
                <a:lnTo>
                  <a:pt x="0" y="11308556"/>
                </a:lnTo>
                <a:lnTo>
                  <a:pt x="7261559" y="11308556"/>
                </a:lnTo>
                <a:lnTo>
                  <a:pt x="7261559" y="0"/>
                </a:lnTo>
                <a:close/>
              </a:path>
            </a:pathLst>
          </a:custGeom>
          <a:solidFill>
            <a:srgbClr val="442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D1602B85-889C-0D46-9BBF-F55C3442C7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0358" y="376951"/>
            <a:ext cx="11079442" cy="16821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25D24-1AB5-4289-C1CB-07F3A98E4CEC}"/>
              </a:ext>
            </a:extLst>
          </p:cNvPr>
          <p:cNvSpPr txBox="1">
            <a:spLocks/>
          </p:cNvSpPr>
          <p:nvPr/>
        </p:nvSpPr>
        <p:spPr>
          <a:xfrm>
            <a:off x="749797" y="4054476"/>
            <a:ext cx="11079442" cy="54102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17" kern="0" dirty="0">
                <a:solidFill>
                  <a:sysClr val="windowText" lastClr="000000"/>
                </a:solidFill>
              </a:rPr>
              <a:t>It looks complicated, but it really isn’t!</a:t>
            </a:r>
          </a:p>
          <a:p>
            <a:endParaRPr lang="en-US" sz="4617" kern="0" dirty="0">
              <a:solidFill>
                <a:sysClr val="windowText" lastClr="000000"/>
              </a:solidFill>
            </a:endParaRPr>
          </a:p>
          <a:p>
            <a:r>
              <a:rPr lang="en-US" sz="4617" kern="0" dirty="0">
                <a:solidFill>
                  <a:sysClr val="windowText" lastClr="000000"/>
                </a:solidFill>
              </a:rPr>
              <a:t>Software isn’t magic. The computer will do only what we tell it to, but…. It will do exactly what we tell it to do.</a:t>
            </a:r>
          </a:p>
        </p:txBody>
      </p:sp>
    </p:spTree>
    <p:extLst>
      <p:ext uri="{BB962C8B-B14F-4D97-AF65-F5344CB8AC3E}">
        <p14:creationId xmlns:p14="http://schemas.microsoft.com/office/powerpoint/2010/main" val="900700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5461866-5846-4812-9545-516d9127eacc" xsi:nil="true"/>
    <lcf76f155ced4ddcb4097134ff3c332f xmlns="a7c4b923-f3c2-4c2f-a5ab-7ca82018999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DDA0CFA8313E4684A4B3E537271721" ma:contentTypeVersion="16" ma:contentTypeDescription="Create a new document." ma:contentTypeScope="" ma:versionID="ff209a7ad6e33b05124d5996c9278a8a">
  <xsd:schema xmlns:xsd="http://www.w3.org/2001/XMLSchema" xmlns:xs="http://www.w3.org/2001/XMLSchema" xmlns:p="http://schemas.microsoft.com/office/2006/metadata/properties" xmlns:ns2="a7c4b923-f3c2-4c2f-a5ab-7ca82018999d" xmlns:ns3="45461866-5846-4812-9545-516d9127eacc" targetNamespace="http://schemas.microsoft.com/office/2006/metadata/properties" ma:root="true" ma:fieldsID="a4a68a9910ce6f60e4408e0ae6a07195" ns2:_="" ns3:_="">
    <xsd:import namespace="a7c4b923-f3c2-4c2f-a5ab-7ca82018999d"/>
    <xsd:import namespace="45461866-5846-4812-9545-516d9127ea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c4b923-f3c2-4c2f-a5ab-7ca8201899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c47e087-b497-4e4f-9d44-f85cfd65e3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461866-5846-4812-9545-516d9127ea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bdb9eb5-6d12-41e6-b49f-54f63effca4b}" ma:internalName="TaxCatchAll" ma:showField="CatchAllData" ma:web="45461866-5846-4812-9545-516d9127ea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CD6A50-36F4-47BA-9397-FFDDD274AF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47F588-CD53-4FDC-888B-CD3DE992A10E}">
  <ds:schemaRefs>
    <ds:schemaRef ds:uri="45461866-5846-4812-9545-516d9127eacc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a7c4b923-f3c2-4c2f-a5ab-7ca82018999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0D2BCF9-DA1C-4BC8-A7FF-05EF1DB07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c4b923-f3c2-4c2f-a5ab-7ca82018999d"/>
    <ds:schemaRef ds:uri="45461866-5846-4812-9545-516d9127ea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11087</TotalTime>
  <Words>613</Words>
  <Application>Microsoft Office PowerPoint</Application>
  <PresentationFormat>Custom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Consolas</vt:lpstr>
      <vt:lpstr>Source Serif Pro</vt:lpstr>
      <vt:lpstr>Helvetica Neue Medium</vt:lpstr>
      <vt:lpstr>SourceSerifPro-BoldIt</vt:lpstr>
      <vt:lpstr>Trebuchet MS</vt:lpstr>
      <vt:lpstr>Georgia</vt:lpstr>
      <vt:lpstr>Arial</vt:lpstr>
      <vt:lpstr>Office Theme</vt:lpstr>
      <vt:lpstr>PowerPoint Presentation</vt:lpstr>
      <vt:lpstr>What is computer engineering?</vt:lpstr>
      <vt:lpstr>PowerPoint Presentation</vt:lpstr>
      <vt:lpstr>PowerPoint Presentation</vt:lpstr>
      <vt:lpstr>PowerPoint Presentation</vt:lpstr>
      <vt:lpstr>PowerPoint Presentation</vt:lpstr>
      <vt:lpstr>Code: How to write software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Klaudt</dc:creator>
  <cp:lastModifiedBy>Andrew Klaudt</cp:lastModifiedBy>
  <cp:revision>17</cp:revision>
  <cp:lastPrinted>2021-11-04T19:07:55Z</cp:lastPrinted>
  <dcterms:created xsi:type="dcterms:W3CDTF">2021-09-23T21:16:07Z</dcterms:created>
  <dcterms:modified xsi:type="dcterms:W3CDTF">2023-03-21T13:18:22Z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2021-09-21T00:00:00Z</vt:filetime>
  </property>
  <property fmtid="{D5CDD505-2E9C-101B-9397-08002B2CF9AE}" pid="3" name="Creator">
    <vt:lpwstr>Adobe InDesign 16.4 (Macintosh)</vt:lpwstr>
  </property>
  <property fmtid="{D5CDD505-2E9C-101B-9397-08002B2CF9AE}" pid="4" name="LastSaved">
    <vt:filetime>2021-09-23T00:00:00Z</vt:filetime>
  </property>
  <property fmtid="{D5CDD505-2E9C-101B-9397-08002B2CF9AE}" pid="5" name="ContentTypeId">
    <vt:lpwstr>0x01010046DDA0CFA8313E4684A4B3E537271721</vt:lpwstr>
  </property>
  <property fmtid="{D5CDD505-2E9C-101B-9397-08002B2CF9AE}" pid="6" name="MediaServiceImageTags">
    <vt:lpwstr/>
  </property>
</Properties>
</file>